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1D3F3A-DFC7-4568-AC55-851FFFA6C7E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2245693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D3F3A-DFC7-4568-AC55-851FFFA6C7E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4069069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D3F3A-DFC7-4568-AC55-851FFFA6C7E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208360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D3F3A-DFC7-4568-AC55-851FFFA6C7E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1628593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1D3F3A-DFC7-4568-AC55-851FFFA6C7E6}" type="datetimeFigureOut">
              <a:rPr lang="en-US" smtClean="0"/>
              <a:t>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27317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1D3F3A-DFC7-4568-AC55-851FFFA6C7E6}"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115671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1D3F3A-DFC7-4568-AC55-851FFFA6C7E6}" type="datetimeFigureOut">
              <a:rPr lang="en-US" smtClean="0"/>
              <a:t>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172147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1D3F3A-DFC7-4568-AC55-851FFFA6C7E6}" type="datetimeFigureOut">
              <a:rPr lang="en-US" smtClean="0"/>
              <a:t>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291439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D3F3A-DFC7-4568-AC55-851FFFA6C7E6}" type="datetimeFigureOut">
              <a:rPr lang="en-US" smtClean="0"/>
              <a:t>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1742843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D3F3A-DFC7-4568-AC55-851FFFA6C7E6}"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2561531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D3F3A-DFC7-4568-AC55-851FFFA6C7E6}" type="datetimeFigureOut">
              <a:rPr lang="en-US" smtClean="0"/>
              <a:t>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DF8BDA-A862-4BA4-9CB7-14603E800523}" type="slidenum">
              <a:rPr lang="en-US" smtClean="0"/>
              <a:t>‹#›</a:t>
            </a:fld>
            <a:endParaRPr lang="en-US"/>
          </a:p>
        </p:txBody>
      </p:sp>
    </p:spTree>
    <p:extLst>
      <p:ext uri="{BB962C8B-B14F-4D97-AF65-F5344CB8AC3E}">
        <p14:creationId xmlns:p14="http://schemas.microsoft.com/office/powerpoint/2010/main" val="331483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D3F3A-DFC7-4568-AC55-851FFFA6C7E6}" type="datetimeFigureOut">
              <a:rPr lang="en-US" smtClean="0"/>
              <a:t>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F8BDA-A862-4BA4-9CB7-14603E800523}" type="slidenum">
              <a:rPr lang="en-US" smtClean="0"/>
              <a:t>‹#›</a:t>
            </a:fld>
            <a:endParaRPr lang="en-US"/>
          </a:p>
        </p:txBody>
      </p:sp>
    </p:spTree>
    <p:extLst>
      <p:ext uri="{BB962C8B-B14F-4D97-AF65-F5344CB8AC3E}">
        <p14:creationId xmlns:p14="http://schemas.microsoft.com/office/powerpoint/2010/main" val="2022722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7" name="Picture 3" descr="A recruit of Company C, 1st Recruit Training Battalion, rushes from one obstacle to the next during Copeland's Assault Course at Edson Range aboard Marine Corps Base Camp Pendleton, Calif. March 5. Recruits are put through a simulated, stressful combat environment so they can better their communication skil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38" y="-62006163"/>
            <a:ext cx="6029325" cy="40195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cruits of Company C, 1st Recruit Training Battalion, wait inside a trench for the fourth member of their fire team during Copeland's Assault Course, an event part of the Crucible, at Edson Range aboard Marine Corps Base Camp Pendleton, Calif. March 5. This event teaches recruits the importance of teamwork and communication through a simulated combat environm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38" y="-57740550"/>
            <a:ext cx="6029325" cy="40195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8738" y="4648200"/>
            <a:ext cx="6082664" cy="1754326"/>
          </a:xfrm>
          <a:prstGeom prst="rect">
            <a:avLst/>
          </a:prstGeom>
          <a:ln>
            <a:solidFill>
              <a:schemeClr val="tx1"/>
            </a:solidFill>
          </a:ln>
        </p:spPr>
        <p:txBody>
          <a:bodyPr wrap="square">
            <a:spAutoFit/>
          </a:bodyPr>
          <a:lstStyle/>
          <a:p>
            <a:pPr lvl="0" eaLnBrk="0" fontAlgn="base" hangingPunct="0">
              <a:spcBef>
                <a:spcPct val="0"/>
              </a:spcBef>
              <a:spcAft>
                <a:spcPct val="0"/>
              </a:spcAft>
            </a:pPr>
            <a:r>
              <a:rPr kumimoji="0" lang="en-US" altLang="en-US" sz="1200" b="0" i="0" u="none" strike="noStrike" cap="none" normalizeH="0" baseline="0" dirty="0" smtClean="0">
                <a:ln>
                  <a:noFill/>
                </a:ln>
                <a:solidFill>
                  <a:srgbClr val="595853"/>
                </a:solidFill>
                <a:effectLst/>
                <a:cs typeface="Arial" pitchFamily="34" charset="0"/>
              </a:rPr>
              <a:t>A recruit of Company C, 1st Recruit Training Battalion, rushes from one obstacle to the next during Copeland's Assault Course at Edson Range aboard Marine Corps Base Camp Pendleton, CA. Recruits are put through a simulated, stressful combat environment so they can better their communication skills.</a:t>
            </a:r>
            <a:endParaRPr kumimoji="0" lang="en-US" altLang="en-U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   </a:t>
            </a:r>
          </a:p>
          <a:p>
            <a:pPr lvl="0" eaLnBrk="0" fontAlgn="base" hangingPunct="0">
              <a:spcBef>
                <a:spcPct val="0"/>
              </a:spcBef>
              <a:spcAft>
                <a:spcPct val="0"/>
              </a:spcAft>
            </a:pPr>
            <a:r>
              <a:rPr kumimoji="0" lang="en-US" altLang="en-US" sz="1200" b="0" i="0" u="none" strike="noStrike" cap="none" normalizeH="0" baseline="0" dirty="0" smtClean="0">
                <a:ln>
                  <a:noFill/>
                </a:ln>
                <a:solidFill>
                  <a:srgbClr val="595853"/>
                </a:solidFill>
                <a:effectLst/>
                <a:cs typeface="Arial" pitchFamily="34" charset="0"/>
              </a:rPr>
              <a:t>Fellow recruits wait inside a trench for the fourth member of their fire team during Copeland's Assault Course, an event part of the Crucible, at Edson Range at Camp Pendleton. This event teaches recruits the importance of teamwork and communication through a simulated combat environment.</a:t>
            </a:r>
            <a:endParaRPr kumimoji="0" lang="en-US" altLang="en-US" sz="1200" b="0" i="0" u="none" strike="noStrike" cap="none" normalizeH="0" baseline="0" dirty="0" smtClean="0">
              <a:ln>
                <a:noFill/>
              </a:ln>
              <a:solidFill>
                <a:srgbClr val="595853"/>
              </a:solidFill>
              <a:effectLst/>
              <a:cs typeface="Arial" pitchFamily="34" charset="0"/>
            </a:endParaRPr>
          </a:p>
        </p:txBody>
      </p:sp>
      <p:sp>
        <p:nvSpPr>
          <p:cNvPr id="6" name="Rectangle 5"/>
          <p:cNvSpPr/>
          <p:nvPr/>
        </p:nvSpPr>
        <p:spPr>
          <a:xfrm>
            <a:off x="381000" y="76200"/>
            <a:ext cx="7924800" cy="461665"/>
          </a:xfrm>
          <a:prstGeom prst="rect">
            <a:avLst/>
          </a:prstGeom>
        </p:spPr>
        <p:txBody>
          <a:bodyPr wrap="square">
            <a:spAutoFit/>
          </a:bodyPr>
          <a:lstStyle/>
          <a:p>
            <a:pPr lvl="0" fontAlgn="base">
              <a:spcBef>
                <a:spcPct val="0"/>
              </a:spcBef>
              <a:spcAft>
                <a:spcPct val="0"/>
              </a:spcAft>
            </a:pPr>
            <a:r>
              <a:rPr kumimoji="0" lang="en-US" altLang="en-US" sz="2400" b="1" i="0" u="none" strike="noStrike" cap="none" normalizeH="0" baseline="0" dirty="0" smtClean="0">
                <a:ln>
                  <a:noFill/>
                </a:ln>
                <a:solidFill>
                  <a:srgbClr val="990000"/>
                </a:solidFill>
                <a:effectLst/>
                <a:latin typeface="+mj-lt"/>
                <a:cs typeface="Arial" pitchFamily="34" charset="0"/>
              </a:rPr>
              <a:t>Copeland's Assault Course instills combat mindset</a:t>
            </a:r>
            <a:endParaRPr kumimoji="0" lang="en-US" altLang="en-US" sz="2400" b="0" i="0" u="none" strike="noStrike" cap="none" normalizeH="0" baseline="0" dirty="0" smtClean="0">
              <a:ln>
                <a:noFill/>
              </a:ln>
              <a:solidFill>
                <a:schemeClr val="tx1"/>
              </a:solidFill>
              <a:effectLst/>
              <a:latin typeface="+mj-lt"/>
              <a:cs typeface="Arial" pitchFamily="34" charset="0"/>
            </a:endParaRPr>
          </a:p>
        </p:txBody>
      </p:sp>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41295" y="4459426"/>
            <a:ext cx="2836835"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19050" y="914400"/>
            <a:ext cx="9144000" cy="3416320"/>
          </a:xfrm>
          <a:prstGeom prst="rect">
            <a:avLst/>
          </a:prstGeom>
        </p:spPr>
        <p:txBody>
          <a:bodyPr wrap="square">
            <a:spAutoFit/>
          </a:bodyPr>
          <a:lstStyle/>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Camp</a:t>
            </a:r>
            <a:r>
              <a:rPr kumimoji="0" lang="en-US" altLang="en-US" sz="1200" b="0" i="0" u="none" strike="noStrike" cap="none" normalizeH="0" dirty="0" smtClean="0">
                <a:ln>
                  <a:noFill/>
                </a:ln>
                <a:solidFill>
                  <a:schemeClr val="tx1"/>
                </a:solidFill>
                <a:effectLst/>
                <a:cs typeface="Arial" pitchFamily="34" charset="0"/>
              </a:rPr>
              <a:t> Pendleton -- </a:t>
            </a:r>
            <a:r>
              <a:rPr kumimoji="0" lang="en-US" altLang="en-US" sz="1200" b="0" i="0" u="none" strike="noStrike" cap="none" normalizeH="0" baseline="0" dirty="0" smtClean="0">
                <a:ln>
                  <a:noFill/>
                </a:ln>
                <a:solidFill>
                  <a:schemeClr val="tx1"/>
                </a:solidFill>
                <a:effectLst/>
                <a:cs typeface="Arial" pitchFamily="34" charset="0"/>
              </a:rPr>
              <a:t>Communication in a combat environment is crucial to mission accomplishment and could be a determining factor in the life of a Marine, especially when the environment is chaotic. </a:t>
            </a:r>
          </a:p>
          <a:p>
            <a:pPr lvl="0" eaLnBrk="0" fontAlgn="base" hangingPunct="0">
              <a:spcBef>
                <a:spcPct val="0"/>
              </a:spcBef>
              <a:spcAft>
                <a:spcPct val="0"/>
              </a:spcAft>
            </a:pPr>
            <a:endParaRPr kumimoji="0" lang="en-US" altLang="en-U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During the Crucible, a 54-hour field training exercise, recruits are required to use communication skills that were instilled in them throughout training to work together and complete any mission at hand.</a:t>
            </a:r>
          </a:p>
          <a:p>
            <a:pPr lvl="0" eaLnBrk="0" fontAlgn="base" hangingPunct="0">
              <a:spcBef>
                <a:spcPct val="0"/>
              </a:spcBef>
              <a:spcAft>
                <a:spcPct val="0"/>
              </a:spcAft>
            </a:pPr>
            <a:endParaRPr kumimoji="0" lang="en-US" altLang="en-U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Recruits put their skills to use during </a:t>
            </a:r>
            <a:r>
              <a:rPr kumimoji="0" lang="en-US" altLang="en-US" sz="1200" b="1" i="0" u="none" strike="noStrike" cap="none" normalizeH="0" baseline="0" dirty="0" smtClean="0">
                <a:ln>
                  <a:noFill/>
                </a:ln>
                <a:solidFill>
                  <a:schemeClr val="tx1"/>
                </a:solidFill>
                <a:effectLst/>
                <a:cs typeface="Arial" pitchFamily="34" charset="0"/>
              </a:rPr>
              <a:t>Copeland’s Assault Course</a:t>
            </a:r>
            <a:r>
              <a:rPr kumimoji="0" lang="en-US" altLang="en-US" sz="1200" i="0" u="none" strike="noStrike" cap="none" normalizeH="0" baseline="0" dirty="0" smtClean="0">
                <a:ln>
                  <a:noFill/>
                </a:ln>
                <a:solidFill>
                  <a:schemeClr val="tx1"/>
                </a:solidFill>
                <a:effectLst/>
                <a:cs typeface="Arial" pitchFamily="34" charset="0"/>
              </a:rPr>
              <a:t>, a simulated combat environment with obstacles such as tunnels, walls, barbed wire and trenches. </a:t>
            </a:r>
          </a:p>
          <a:p>
            <a:pPr lvl="0" eaLnBrk="0" fontAlgn="base" hangingPunct="0">
              <a:spcBef>
                <a:spcPct val="0"/>
              </a:spcBef>
              <a:spcAft>
                <a:spcPct val="0"/>
              </a:spcAft>
            </a:pPr>
            <a:endParaRPr kumimoji="0" lang="en-US" altLang="en-U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“The purpose of (Copeland’s Assault Course) is to maneuver through the course with your fire team, while practicing communication skills.” “It also teaches them how to stay focused through the fog of war.”</a:t>
            </a:r>
          </a:p>
          <a:p>
            <a:pPr lvl="0" eaLnBrk="0" fontAlgn="base" hangingPunct="0">
              <a:spcBef>
                <a:spcPct val="0"/>
              </a:spcBef>
              <a:spcAft>
                <a:spcPct val="0"/>
              </a:spcAft>
            </a:pPr>
            <a:endParaRPr kumimoji="0" lang="en-US" altLang="en-U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The fog of war is a term used by service members to describe the uncertainty in situational awareness experienced by an individual in a war zone. From bombs bursting to bullets flying over head, one could easily lose focus.   </a:t>
            </a:r>
          </a:p>
          <a:p>
            <a:pPr lvl="0" eaLnBrk="0" fontAlgn="base" hangingPunct="0">
              <a:spcBef>
                <a:spcPct val="0"/>
              </a:spcBef>
              <a:spcAft>
                <a:spcPct val="0"/>
              </a:spcAft>
            </a:pPr>
            <a:endParaRPr kumimoji="0" lang="en-US" altLang="en-US" sz="1200" b="0" i="0" u="none" strike="noStrike" cap="none" normalizeH="0" baseline="0" dirty="0" smtClean="0">
              <a:ln>
                <a:noFill/>
              </a:ln>
              <a:solidFill>
                <a:schemeClr val="tx1"/>
              </a:solidFill>
              <a:effectLst/>
              <a:cs typeface="Arial" pitchFamily="34" charset="0"/>
            </a:endParaRPr>
          </a:p>
          <a:p>
            <a:pPr lvl="0" eaLnBrk="0" fontAlgn="base" hangingPunct="0">
              <a:spcBef>
                <a:spcPct val="0"/>
              </a:spcBef>
              <a:spcAft>
                <a:spcPct val="0"/>
              </a:spcAft>
            </a:pPr>
            <a:r>
              <a:rPr kumimoji="0" lang="en-US" altLang="en-US" sz="1200" b="0" i="0" u="none" strike="noStrike" cap="none" normalizeH="0" baseline="0" dirty="0" smtClean="0">
                <a:ln>
                  <a:noFill/>
                </a:ln>
                <a:solidFill>
                  <a:schemeClr val="tx1"/>
                </a:solidFill>
                <a:effectLst/>
                <a:cs typeface="Arial" pitchFamily="34" charset="0"/>
              </a:rPr>
              <a:t>Sounds of simulated gun fire and explosions replaced what was once silence. The recruits ran the course in teams of four and began to maneuver their way through the obstacles, while using verbal and hand commands to communicate with each member of their team.  </a:t>
            </a:r>
          </a:p>
          <a:p>
            <a:pPr lvl="0" eaLnBrk="0" fontAlgn="base" hangingPunct="0">
              <a:spcBef>
                <a:spcPct val="0"/>
              </a:spcBef>
              <a:spcAft>
                <a:spcPct val="0"/>
              </a:spcAft>
            </a:pPr>
            <a:endParaRPr kumimoji="0" lang="en-US" altLang="en-US" sz="1200" b="0" i="0" u="none" strike="noStrike" cap="none" normalizeH="0" baseline="0" dirty="0" smtClean="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748934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5955B2B7D7FF478CAFB1C6355F3238" ma:contentTypeVersion="5" ma:contentTypeDescription="Create a new document." ma:contentTypeScope="" ma:versionID="11274fc6dd3a821473912c85d9a7a5b5">
  <xsd:schema xmlns:xsd="http://www.w3.org/2001/XMLSchema" xmlns:xs="http://www.w3.org/2001/XMLSchema" xmlns:p="http://schemas.microsoft.com/office/2006/metadata/properties" xmlns:ns1="http://schemas.microsoft.com/sharepoint/v3" targetNamespace="http://schemas.microsoft.com/office/2006/metadata/properties" ma:root="true" ma:fieldsID="fa2ceb301fe719f9f500806e4e235c46" ns1:_="">
    <xsd:import namespace="http://schemas.microsoft.com/sharepoint/v3"/>
    <xsd:element name="properties">
      <xsd:complexType>
        <xsd:sequence>
          <xsd:element name="documentManagement">
            <xsd:complexType>
              <xsd:all>
                <xsd:element ref="ns1:RoutingCondition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ConditionProperties" ma:index="8" nillable="true" ma:displayName="Properties used in Conditions" ma:hidden="true" ma:internalName="RoutingConditionProperties"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outingConditionProperties xmlns="http://schemas.microsoft.com/sharepoint/v3" xsi:nil="true"/>
  </documentManagement>
</p:properties>
</file>

<file path=customXml/itemProps1.xml><?xml version="1.0" encoding="utf-8"?>
<ds:datastoreItem xmlns:ds="http://schemas.openxmlformats.org/officeDocument/2006/customXml" ds:itemID="{B5E288C9-7463-4922-A21C-985043812BAB}"/>
</file>

<file path=customXml/itemProps2.xml><?xml version="1.0" encoding="utf-8"?>
<ds:datastoreItem xmlns:ds="http://schemas.openxmlformats.org/officeDocument/2006/customXml" ds:itemID="{3BC4893B-62C8-49E9-AA18-FE6ABBF25487}"/>
</file>

<file path=customXml/itemProps3.xml><?xml version="1.0" encoding="utf-8"?>
<ds:datastoreItem xmlns:ds="http://schemas.openxmlformats.org/officeDocument/2006/customXml" ds:itemID="{C2A3245C-5B37-4B9C-B3E8-9F8FAA50A9B1}"/>
</file>

<file path=docProps/app.xml><?xml version="1.0" encoding="utf-8"?>
<Properties xmlns="http://schemas.openxmlformats.org/officeDocument/2006/extended-properties" xmlns:vt="http://schemas.openxmlformats.org/officeDocument/2006/docPropsVTypes">
  <TotalTime>11</TotalTime>
  <Words>285</Words>
  <Application>Microsoft Office PowerPoint</Application>
  <PresentationFormat>On-screen Show (4:3)</PresentationFormat>
  <Paragraphs>15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%username%</dc:creator>
  <cp:lastModifiedBy>%username%</cp:lastModifiedBy>
  <cp:revision>2</cp:revision>
  <dcterms:created xsi:type="dcterms:W3CDTF">2017-01-04T19:59:46Z</dcterms:created>
  <dcterms:modified xsi:type="dcterms:W3CDTF">2017-01-04T20:11:41Z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0x0101000E5955B2B7D7FF478CAFB1C6355F3238</vt:lpwstr>
  </property>
</Properties>
</file>